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956" r:id="rId1"/>
  </p:sldMasterIdLst>
  <p:notesMasterIdLst>
    <p:notesMasterId r:id="rId9"/>
  </p:notesMasterIdLst>
  <p:sldIdLst>
    <p:sldId id="256" r:id="rId2"/>
    <p:sldId id="352" r:id="rId3"/>
    <p:sldId id="337" r:id="rId4"/>
    <p:sldId id="340" r:id="rId5"/>
    <p:sldId id="349" r:id="rId6"/>
    <p:sldId id="345" r:id="rId7"/>
    <p:sldId id="353" r:id="rId8"/>
  </p:sldIdLst>
  <p:sldSz cx="9144000" cy="6858000" type="screen4x3"/>
  <p:notesSz cx="6797675" cy="992663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99"/>
    <a:srgbClr val="CCECFF"/>
    <a:srgbClr val="33CCCC"/>
    <a:srgbClr val="99CCFF"/>
    <a:srgbClr val="CCCC00"/>
    <a:srgbClr val="E6B2AC"/>
    <a:srgbClr val="F0BABA"/>
    <a:srgbClr val="FFDD4B"/>
    <a:srgbClr val="FFE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22" autoAdjust="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AC07E-6EE8-4626-BF9B-8C286E11C7CF}" type="datetimeFigureOut">
              <a:rPr lang="ru-RU" smtClean="0"/>
              <a:pPr/>
              <a:t>17.05.2022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F40B8-8590-4782-80D3-C96AF2AE350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843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61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634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5373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11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4811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707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588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0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19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94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2453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6881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72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93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3838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60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1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57" r:id="rId1"/>
    <p:sldLayoutId id="2147485958" r:id="rId2"/>
    <p:sldLayoutId id="2147485959" r:id="rId3"/>
    <p:sldLayoutId id="2147485960" r:id="rId4"/>
    <p:sldLayoutId id="2147485961" r:id="rId5"/>
    <p:sldLayoutId id="2147485962" r:id="rId6"/>
    <p:sldLayoutId id="2147485963" r:id="rId7"/>
    <p:sldLayoutId id="2147485964" r:id="rId8"/>
    <p:sldLayoutId id="2147485965" r:id="rId9"/>
    <p:sldLayoutId id="2147485966" r:id="rId10"/>
    <p:sldLayoutId id="2147485967" r:id="rId11"/>
    <p:sldLayoutId id="2147485968" r:id="rId12"/>
    <p:sldLayoutId id="2147485969" r:id="rId13"/>
    <p:sldLayoutId id="2147485970" r:id="rId14"/>
    <p:sldLayoutId id="2147485971" r:id="rId15"/>
    <p:sldLayoutId id="21474859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1975449" y="1759789"/>
            <a:ext cx="5633049" cy="3046988"/>
          </a:xfrm>
          <a:prstGeom prst="rect">
            <a:avLst/>
          </a:prstGeom>
          <a:solidFill>
            <a:srgbClr val="CCFFFF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Думы Тайшетского района от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21.12.2021 г. № 152 «О внесении изменений в решение Думы Тайшетского района от 22.12.2020 г. № 21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«О бюджете муниципального образования «Тайшетский район»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2021 год и на плановый период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и 2023 годов»</a:t>
            </a:r>
            <a:r>
              <a:rPr lang="ru-RU" sz="2400" dirty="0" smtClean="0">
                <a:solidFill>
                  <a:schemeClr val="tx1"/>
                </a:solidFill>
              </a:rPr>
              <a:t>         </a:t>
            </a:r>
            <a:endParaRPr lang="en-US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4405448" y="133588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06" y="0"/>
            <a:ext cx="1297577" cy="100584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420559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основных параметров бюджета муниципального образования «Тайшетский район» на 2021 год и на плановый период   2022 и 2023 годов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8247958"/>
              </p:ext>
            </p:extLst>
          </p:nvPr>
        </p:nvGraphicFramePr>
        <p:xfrm>
          <a:off x="217281" y="1150231"/>
          <a:ext cx="8926719" cy="565223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411343"/>
                <a:gridCol w="1116698"/>
                <a:gridCol w="1278653"/>
                <a:gridCol w="1041847"/>
                <a:gridCol w="887239"/>
                <a:gridCol w="1107742"/>
                <a:gridCol w="1083197"/>
              </a:tblGrid>
              <a:tr h="45431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2021г. с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изменениями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08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ДОХОДЫ: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3 243 758,1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3 257 615,9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13 857,8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0,43%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2 572 573,4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2 241 539,7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НЕЦЕЛЕВЫЕ, из них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997 287,3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1 028 442,2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31 154,9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3,12%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857 378,0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872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965,1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неналоговые доходы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678 374,0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692 341,4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13 967,4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2,06%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653 489,5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686 504,5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2 248 475,5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2 231 178,4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- 17 297,1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- 0,77%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1 715 195,4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1 368 574,6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591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прочих  остатков 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субсидий, субвенций и иных межбюджетных трансфертов, имеющих целевое назначение, прошлых лет 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- 2 004,7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- 2 004,7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591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бюджетов бюджетной системы РФ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возврата остатков субсидий, субвенций и иных межбюджетных трансфертов, имеющих целевое назначение, прошлых лет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РАСХОДЫ: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3 317 125,6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3 330 983,4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13 857,8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0,42%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2 605 247,8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2 272 432,3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(без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целевых)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1 068 650,1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1 099 805,0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31 154,9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2,92%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872 897,9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867 987,7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2 248 475,5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2 231 178,4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- 17 297,1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- 0,77%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1 715 195,4</a:t>
                      </a:r>
                      <a:endParaRPr lang="ru-RU" sz="12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1 368 574,6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Условно-утвержденные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17 154,5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35 870,0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73 367,5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73 367,5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32 674,4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30 892,6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443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ДЕФИЦИТА</a:t>
                      </a:r>
                      <a:endParaRPr lang="ru-RU" sz="11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10,8%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10,6%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-0,2п.п.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5,0%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4,5%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443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ДОЛГ</a:t>
                      </a:r>
                      <a:endParaRPr lang="ru-RU" sz="11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71 296,5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71 296,5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103 720,9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133 863,6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долга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10,5%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10,3%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-0,2п.п.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15,87%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19,50%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869134"/>
            <a:ext cx="1447800" cy="203130"/>
          </a:xfrm>
          <a:prstGeom prst="rect">
            <a:avLst/>
          </a:prstGeom>
        </p:spPr>
        <p:txBody>
          <a:bodyPr vert="horz" lIns="0" tIns="0" rIns="0" bIns="0" anchor="ctr" anchorCtr="1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298" y="0"/>
            <a:ext cx="1262744" cy="93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0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1214" y="508957"/>
            <a:ext cx="7315201" cy="905775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108000" bIns="7200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Факторы, влияющие на необходимость уточнения параметров бюджета муниципального образования «Тайшетский район» на 202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 и на плановый период   202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202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годов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854678" y="1966822"/>
            <a:ext cx="6564703" cy="3485071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Увеличение объемов безвозмездных поступлений из областного бюджета на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 и на плановый период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и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годов в соответствии с государственными программами и подпрограммами Иркутской области, нормативно-правовыми актами Иркутской области;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увеличение налоговых и неналоговых доходов в связи с прогнозируемыми поступлениями  доходов в бюджет муниципального образования "Тайшетский район»;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объемов финансового обеспечения реализации мероприятий муниципальных программ</a:t>
            </a: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муниципального образования "Тайшетский район";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программы муниципальных внутренних заимствований муниципального образования «Тайшетский район» на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 и на плановый период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и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годов;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источников финансирования дефицита бюджета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муниципального образования 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"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Тайшетский район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"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на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 и на плановый период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и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годов.</a:t>
            </a:r>
          </a:p>
          <a:p>
            <a:endParaRPr lang="ru-RU" dirty="0">
              <a:latin typeface="Arial Narrow" pitchFamily="34" charset="0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723" y="0"/>
            <a:ext cx="1279586" cy="1071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7878"/>
            <a:ext cx="7611291" cy="488004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Уточнение объемов финансового обеспечения реализации мероприятий муниципальных программ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 непрограммных расходов бюджета на 202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год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689162"/>
              </p:ext>
            </p:extLst>
          </p:nvPr>
        </p:nvGraphicFramePr>
        <p:xfrm>
          <a:off x="1" y="1066800"/>
          <a:ext cx="8999143" cy="571783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107203"/>
                <a:gridCol w="927338"/>
                <a:gridCol w="1021579"/>
                <a:gridCol w="943023"/>
              </a:tblGrid>
              <a:tr h="436487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 с изменениями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</a:txBody>
                  <a:tcPr/>
                </a:tc>
              </a:tr>
              <a:tr h="265010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"Безопасность" на 2020-2025</a:t>
                      </a:r>
                      <a:endParaRPr lang="ru-RU" sz="11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29 169,7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30 144,9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975,2</a:t>
                      </a:r>
                    </a:p>
                  </a:txBody>
                  <a:tcPr/>
                </a:tc>
              </a:tr>
              <a:tr h="265010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"Охрана труда"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10 645,0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11 130,3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485,3</a:t>
                      </a:r>
                    </a:p>
                  </a:txBody>
                  <a:tcPr/>
                </a:tc>
              </a:tr>
              <a:tr h="265010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«Градостроительная политика на территории Тайшетского района"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</a:tr>
              <a:tr h="20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"Молодым семьям – доступное жильё"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9 781,9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9 781,9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2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"Охрана окружающей среды и обеспечение экологической безопасности в Тайшетском районе" на 2018 – 2023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сельского хозяйства и регулирование рынков сельскохозяйственной продукции, сырья и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продовольствия"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- 10,1</a:t>
                      </a:r>
                    </a:p>
                  </a:txBody>
                  <a:tcPr/>
                </a:tc>
              </a:tr>
              <a:tr h="396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"Управление муниципальными финансами в муниципальном образовании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199 150,6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216 862,7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17 712,1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9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"Развитие экономического потенциала на территории Тайшетского района" на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88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образования"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2 440 087,8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2 436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192,4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- 3 895,4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культуры,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спорта и молодежной политики на территории Тайшетского района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</a:t>
                      </a:r>
                      <a:endParaRPr lang="ru-RU" sz="1100" b="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232 938,5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232 864,0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- 74,5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"Социальная поддержка отдельных категорий населения муниципального образования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209 883,5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209 902,0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18,5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"Муниципальное управление"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106 951,6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106 382,5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- 569,1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"Повышение эффективности управления муниципальным имуществом муниципального образования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38 213,2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37 483,5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- 729,7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5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дорожного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хозяйства"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9 395,5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9 347,0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- 48,5</a:t>
                      </a:r>
                      <a:endParaRPr lang="ru-RU" sz="11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общественной безопасности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профилактика правонарушений и социального сиротства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Тайшетского района"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2 830,4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2 830,4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24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муниципальным программам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3 289 350,4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303 214,2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13 863,8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2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направления деятельности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27 775,2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27 769,2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- 6,0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93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3 317 125,6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3 330 983,4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13 857,8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 rot="10645576" flipH="1" flipV="1">
            <a:off x="8223711" y="784477"/>
            <a:ext cx="1178971" cy="259606"/>
          </a:xfrm>
          <a:prstGeom prst="rect">
            <a:avLst/>
          </a:prstGeom>
        </p:spPr>
        <p:txBody>
          <a:bodyPr vert="horz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</a:t>
            </a:r>
            <a:r>
              <a:rPr lang="ru-RU" sz="1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301" y="0"/>
            <a:ext cx="1234621" cy="977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7576" y="439948"/>
            <a:ext cx="7465423" cy="688256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tIns="36000" bIns="36000" anchor="t" anchorCtr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расходов на 2021 год, источником финансового обеспечения которых являются целевые безвозмездные поступления</a:t>
            </a:r>
            <a:r>
              <a:rPr lang="ru-RU" sz="1400" dirty="0" smtClean="0">
                <a:solidFill>
                  <a:schemeClr val="tx1"/>
                </a:solidFill>
              </a:rPr>
              <a:t>  </a:t>
            </a:r>
            <a:r>
              <a:rPr lang="ru-RU" sz="1600" dirty="0" smtClean="0">
                <a:solidFill>
                  <a:schemeClr val="tx1"/>
                </a:solidFill>
              </a:rPr>
              <a:t>        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804383"/>
              </p:ext>
            </p:extLst>
          </p:nvPr>
        </p:nvGraphicFramePr>
        <p:xfrm>
          <a:off x="348342" y="1471748"/>
          <a:ext cx="8708572" cy="243479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4469"/>
                <a:gridCol w="7296996"/>
                <a:gridCol w="1037107"/>
              </a:tblGrid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расходов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/>
                </a:tc>
              </a:tr>
              <a:tr h="28130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материально-технической базы образовательных организаций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строительство объекта «Детское дошкольное учреждение на 120 мест</a:t>
                      </a:r>
                      <a:r>
                        <a:rPr kumimoji="0" lang="ru-RU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расположенное по адресу: Иркутская область, Тайшетский район, г. Тайшет, ул. Зои Космодемьянской, 7)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- 17 297,1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9653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учреждений дошкольного образования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18 100,0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9653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учреждений общего образования 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100,0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8835"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ИТОГО: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- 17 297,1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1066800"/>
            <a:ext cx="1447800" cy="204651"/>
          </a:xfrm>
          <a:prstGeom prst="rect">
            <a:avLst/>
          </a:prstGeom>
        </p:spPr>
        <p:txBody>
          <a:bodyPr vert="horz" lIns="0" tIns="0" rIns="0" bIns="0" anchor="ctr" anchorCtr="1">
            <a:normAutofit fontScale="3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361" y="0"/>
            <a:ext cx="1293224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27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595222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расходной части бюджета на 2021 год                               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собственных доходов )</a:t>
            </a:r>
            <a:r>
              <a:rPr lang="ru-RU" sz="13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13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13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2151217"/>
              </p:ext>
            </p:extLst>
          </p:nvPr>
        </p:nvGraphicFramePr>
        <p:xfrm>
          <a:off x="60960" y="1332411"/>
          <a:ext cx="9004663" cy="502279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57051"/>
                <a:gridCol w="7692601"/>
                <a:gridCol w="955011"/>
              </a:tblGrid>
              <a:tr h="149677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/>
                </a:tc>
              </a:tr>
              <a:tr h="26400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дошкольного образования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1 312,4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400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общего образования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11 021,9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400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дополнительного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431,2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400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Выполнение комплекса антитеррористических мероприятий по обеспечению безопасности и профилактике экстремизма в образовательных организациях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400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Выполнение комплекса противопожарных мероприятий в учреждениях образования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511,6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400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предварительных и периодических медицинских осмотров работников учреждений в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образовательных организациях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942,2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400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предупредительных мер по сокращению производственного травматизма и проф. заболеваний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Tx/>
                        <a:buChar char="-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432,9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7044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Обучение руководителей и специалистов в сфере труда в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образовательных организациях 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- 10,2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400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специальной оценки условий труда в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образовательных организациях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- 13,8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7722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Содействие в организации и проведении ярмарок по реализации сельскохозяйственной продукции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- 10,1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7383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Выравнивание бюджетной обеспеченности муниципальных образований Тайшетского района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17 361,2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7383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сбалансированности бюджетов муниципальных образований Тайшетского района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937,5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400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льготным питанием детей в пришкольных интернатах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400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бесплатным питанием льготников (детей-инвалидов, детей-сирот и детей, оставшихся без попечения родителей) в образовательных организациях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7098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отдыха и оздоровления обучающихся в образовательных организациях в каникулярное время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- 42,1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1043796"/>
            <a:ext cx="1447800" cy="232913"/>
          </a:xfrm>
          <a:prstGeom prst="rect">
            <a:avLst/>
          </a:prstGeom>
        </p:spPr>
        <p:txBody>
          <a:bodyPr vert="horz" lIns="0" tIns="0" rIns="0" bIns="0" anchor="ctr" anchorCtr="1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06" y="0"/>
            <a:ext cx="1262744" cy="104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72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595222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расходной части бюджета на 2021 год                               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собственных доходов )</a:t>
            </a:r>
            <a:r>
              <a:rPr lang="ru-RU" sz="13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13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13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343475"/>
              </p:ext>
            </p:extLst>
          </p:nvPr>
        </p:nvGraphicFramePr>
        <p:xfrm>
          <a:off x="95794" y="1201783"/>
          <a:ext cx="8969829" cy="392524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39635"/>
                <a:gridCol w="7829005"/>
                <a:gridCol w="801189"/>
              </a:tblGrid>
              <a:tr h="33385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/>
                </a:tc>
              </a:tr>
              <a:tr h="286775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Осуществление полномочий в сфере образования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- 947,4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1447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материально-технической базы образовательных организаций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увеличить на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строительство объекта «Детское дошкольное учреждение на 120 мест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расположенное по адресу: Иркутская область, Тайшетский район, г. Тайшет, ул. Зои Космодемьянской, 7 в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3 696,2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 рублей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уменьшить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капитальный ремонт здания МКОУ СОШ № 5 г. Тайшет, расположенного по адресу: Иркутская область, г. Тайшет, м-он «Новый», 20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250,0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 рублей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446,2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4578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Осуществление полномочий в сфере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- 572,9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99230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и укрепление материально-технической базы учреждений культуры и дополнительного образования сферы культуры и спорта Тайшетского района 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(капитальный ремонт здания МКУДО ДМШ № 2, расположенного по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адресу: Иркутская область, г. Тайшет, ул.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Чапаева, 1)</a:t>
                      </a:r>
                      <a:endParaRPr kumimoji="0" lang="ru-RU" sz="1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3767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культуры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584,8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091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Замена поврежденных дорожных знаков и стоек перед железнодорожными переездами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- 48,5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9654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имущества казны и ликвидация муниципальных предприятий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- 30,2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9654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расходы </a:t>
                      </a:r>
                      <a:endParaRPr kumimoji="0" lang="ru-RU" sz="1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- 1 822,7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8270">
                <a:tc>
                  <a:txBody>
                    <a:bodyPr/>
                    <a:lstStyle/>
                    <a:p>
                      <a:pPr algn="ctr"/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31 154,9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811589" y="817906"/>
            <a:ext cx="1245325" cy="331625"/>
          </a:xfrm>
          <a:prstGeom prst="rect">
            <a:avLst/>
          </a:prstGeom>
        </p:spPr>
        <p:txBody>
          <a:bodyPr vert="horz" lIns="0" tIns="0" rIns="0" bIns="0" anchor="ctr" anchorCtr="1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06" y="0"/>
            <a:ext cx="1262744" cy="104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73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25029</TotalTime>
  <Words>1328</Words>
  <Application>Microsoft Office PowerPoint</Application>
  <PresentationFormat>Экран (4:3)</PresentationFormat>
  <Paragraphs>305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 Unicode MS</vt:lpstr>
      <vt:lpstr>Arial</vt:lpstr>
      <vt:lpstr>Arial Narrow</vt:lpstr>
      <vt:lpstr>Calibri</vt:lpstr>
      <vt:lpstr>Times New Roman</vt:lpstr>
      <vt:lpstr>Trebuchet MS</vt:lpstr>
      <vt:lpstr>Wingdings 3</vt:lpstr>
      <vt:lpstr>Грань</vt:lpstr>
      <vt:lpstr> </vt:lpstr>
      <vt:lpstr>Изменение основных параметров бюджета муниципального образования «Тайшетский район» на 2021 год и на плановый период   2022 и 2023 годов                                                                                                                                            </vt:lpstr>
      <vt:lpstr>Факторы, влияющие на необходимость уточнения параметров бюджета муниципального образования «Тайшетский район» на 2021 год и на плановый период   2022 и 2023 годов                                                                                                                                            </vt:lpstr>
      <vt:lpstr>Уточнение объемов финансового обеспечения реализации мероприятий муниципальных программ и непрограммных расходов бюджета на 2021 год</vt:lpstr>
      <vt:lpstr>Уточнение расходов на 2021 год, источником финансового обеспечения которых являются целевые безвозмездные поступления                                                                                                                                            </vt:lpstr>
      <vt:lpstr>Уточнение расходной части бюджета на 2021 год                                 (за счет собственных доходов )                                                                                                                                            </vt:lpstr>
      <vt:lpstr>Уточнение расходной части бюджета на 2021 год                                 (за счет собственных доходов )                                                                                                                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Финуправление</cp:lastModifiedBy>
  <cp:revision>3684</cp:revision>
  <cp:lastPrinted>2022-05-17T08:10:58Z</cp:lastPrinted>
  <dcterms:modified xsi:type="dcterms:W3CDTF">2022-05-17T08:17:41Z</dcterms:modified>
</cp:coreProperties>
</file>